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60" r:id="rId1"/>
  </p:sldMasterIdLst>
  <p:notesMasterIdLst>
    <p:notesMasterId r:id="rId13"/>
  </p:notesMasterIdLst>
  <p:sldIdLst>
    <p:sldId id="256" r:id="rId2"/>
    <p:sldId id="257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1098C-8A80-4C92-A92B-5B3E0A29E8D1}" type="datetimeFigureOut">
              <a:rPr lang="de-DE" smtClean="0"/>
              <a:t>09.12.2015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5C213-AD37-4D6D-A9B5-ABB45895CC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28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BB04C2-C0EF-467D-82BF-CA229F03705A}" type="datetime1">
              <a:rPr lang="de-DE" smtClean="0"/>
              <a:t>09.12.2015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Gerade Verbindung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CDEB73-110A-4994-A7DA-410F1EE23492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14B7-7F7C-4407-B109-14590E418621}" type="datetime1">
              <a:rPr lang="de-DE" smtClean="0"/>
              <a:t>09.12.2015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EB73-110A-4994-A7DA-410F1EE2349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FEBE-2234-4D5F-B019-06E34070D91F}" type="datetime1">
              <a:rPr lang="de-DE" smtClean="0"/>
              <a:t>09.12.2015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EB73-110A-4994-A7DA-410F1EE2349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FC300E-CB19-4EB5-9A8E-1BEE1F95CA2A}" type="datetime1">
              <a:rPr lang="de-DE" smtClean="0"/>
              <a:t>09.12.2015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CDEB73-110A-4994-A7DA-410F1EE23492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5836BF-CCBD-4DD0-ADFE-E64F879D6599}" type="datetime1">
              <a:rPr lang="de-DE" smtClean="0"/>
              <a:t>09.12.2015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CDEB73-110A-4994-A7DA-410F1EE23492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2990-93C2-49CE-94D3-60A3D263A8F9}" type="datetime1">
              <a:rPr lang="de-DE" smtClean="0"/>
              <a:t>09.12.2015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EB73-110A-4994-A7DA-410F1EE2349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CAD8E-BC0B-43E9-92E4-75B04E5814A5}" type="datetime1">
              <a:rPr lang="de-DE" smtClean="0"/>
              <a:t>09.12.2015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EB73-110A-4994-A7DA-410F1EE2349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C95559-969B-41F5-9134-F066CCB88A3A}" type="datetime1">
              <a:rPr lang="de-DE" smtClean="0"/>
              <a:t>09.12.2015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CDEB73-110A-4994-A7DA-410F1EE2349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0EFE-B3EA-44DA-90A0-260AC083ACDF}" type="datetime1">
              <a:rPr lang="de-DE" smtClean="0"/>
              <a:t>09.12.2015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DEB73-110A-4994-A7DA-410F1EE2349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F08AE3A-522C-4D93-AD6D-CBD89BF2D214}" type="datetime1">
              <a:rPr lang="de-DE" smtClean="0"/>
              <a:t>09.12.2015</a:t>
            </a:fld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CDEB73-110A-4994-A7DA-410F1EE23492}" type="slidenum">
              <a:rPr lang="de-DE" smtClean="0"/>
              <a:t>‹Nr.›</a:t>
            </a:fld>
            <a:endParaRPr lang="de-DE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E14E26-5DF5-4DA6-8670-15F55BA03139}" type="datetime1">
              <a:rPr lang="de-DE" smtClean="0"/>
              <a:t>09.12.2015</a:t>
            </a:fld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CDEB73-110A-4994-A7DA-410F1EE23492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6CD45C-595E-4D9A-A6B3-9019B701365B}" type="datetime1">
              <a:rPr lang="de-DE" smtClean="0"/>
              <a:t>09.12.2015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CDEB73-110A-4994-A7DA-410F1EE23492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97968" y="2060848"/>
            <a:ext cx="6172200" cy="1440160"/>
          </a:xfrm>
        </p:spPr>
        <p:txBody>
          <a:bodyPr>
            <a:noAutofit/>
          </a:bodyPr>
          <a:lstStyle/>
          <a:p>
            <a:pPr algn="ctr"/>
            <a:r>
              <a:rPr lang="de-DE" sz="3200" dirty="0" smtClean="0">
                <a:latin typeface="Calibri" panose="020F0502020204030204" pitchFamily="34" charset="0"/>
              </a:rPr>
              <a:t>Vorstellung </a:t>
            </a:r>
            <a:br>
              <a:rPr lang="de-DE" sz="3200" dirty="0" smtClean="0">
                <a:latin typeface="Calibri" panose="020F0502020204030204" pitchFamily="34" charset="0"/>
              </a:rPr>
            </a:br>
            <a:r>
              <a:rPr lang="de-DE" sz="3200" dirty="0" smtClean="0">
                <a:latin typeface="Calibri" panose="020F0502020204030204" pitchFamily="34" charset="0"/>
              </a:rPr>
              <a:t>der Ergebnisse der Bedarfsanalyse</a:t>
            </a:r>
            <a:br>
              <a:rPr lang="de-DE" sz="3200" dirty="0" smtClean="0">
                <a:latin typeface="Calibri" panose="020F0502020204030204" pitchFamily="34" charset="0"/>
              </a:rPr>
            </a:br>
            <a:r>
              <a:rPr lang="de-DE" sz="1800" b="0" dirty="0" smtClean="0">
                <a:latin typeface="Calibri" panose="020F0502020204030204" pitchFamily="34" charset="0"/>
              </a:rPr>
              <a:t>Oktober 2015</a:t>
            </a:r>
            <a:endParaRPr lang="de-DE" sz="1800" b="0" dirty="0">
              <a:latin typeface="Calibri" panose="020F0502020204030204" pitchFamily="34" charset="0"/>
            </a:endParaRPr>
          </a:p>
        </p:txBody>
      </p:sp>
      <p:sp>
        <p:nvSpPr>
          <p:cNvPr id="6" name="Textfeld 2"/>
          <p:cNvSpPr txBox="1"/>
          <p:nvPr/>
        </p:nvSpPr>
        <p:spPr>
          <a:xfrm>
            <a:off x="2856243" y="650766"/>
            <a:ext cx="4448657" cy="898399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de-DE" sz="1400" b="1" kern="0" dirty="0">
                <a:solidFill>
                  <a:srgbClr val="808080"/>
                </a:solidFill>
                <a:latin typeface="Calibri"/>
                <a:ea typeface="Times New Roman"/>
                <a:cs typeface="Times New Roman"/>
              </a:rPr>
              <a:t>Schau hin –</a:t>
            </a:r>
            <a:endParaRPr lang="de-DE" sz="1600" b="1" kern="150" dirty="0">
              <a:latin typeface="Liberation Serif"/>
              <a:ea typeface="SimSun"/>
              <a:cs typeface="Mangal"/>
            </a:endParaRPr>
          </a:p>
          <a:p>
            <a:pPr algn="ctr" fontAlgn="auto">
              <a:spcAft>
                <a:spcPts val="0"/>
              </a:spcAft>
            </a:pPr>
            <a:r>
              <a:rPr lang="de-DE" sz="1400" b="1" kern="0" dirty="0">
                <a:solidFill>
                  <a:srgbClr val="808080"/>
                </a:solidFill>
                <a:latin typeface="Calibri"/>
                <a:ea typeface="Times New Roman"/>
                <a:cs typeface="Times New Roman"/>
              </a:rPr>
              <a:t>Cybermobbing, </a:t>
            </a:r>
            <a:r>
              <a:rPr lang="de-DE" sz="1400" b="1" kern="0" dirty="0" err="1">
                <a:solidFill>
                  <a:srgbClr val="808080"/>
                </a:solidFill>
                <a:latin typeface="Calibri"/>
                <a:ea typeface="Times New Roman"/>
                <a:cs typeface="Times New Roman"/>
              </a:rPr>
              <a:t>Sexting</a:t>
            </a:r>
            <a:r>
              <a:rPr lang="de-DE" sz="1400" b="1" kern="0" dirty="0">
                <a:solidFill>
                  <a:srgbClr val="808080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lang="de-DE" sz="1400" b="1" kern="0" dirty="0" err="1">
                <a:solidFill>
                  <a:srgbClr val="808080"/>
                </a:solidFill>
                <a:latin typeface="Calibri"/>
                <a:ea typeface="Times New Roman"/>
                <a:cs typeface="Times New Roman"/>
              </a:rPr>
              <a:t>Posing</a:t>
            </a:r>
            <a:r>
              <a:rPr lang="de-DE" sz="1400" b="1" kern="0" dirty="0">
                <a:solidFill>
                  <a:srgbClr val="808080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lang="de-DE" sz="1400" b="1" kern="0" dirty="0" err="1">
                <a:solidFill>
                  <a:srgbClr val="808080"/>
                </a:solidFill>
                <a:latin typeface="Calibri"/>
                <a:ea typeface="Times New Roman"/>
                <a:cs typeface="Times New Roman"/>
              </a:rPr>
              <a:t>Grooming</a:t>
            </a:r>
            <a:r>
              <a:rPr lang="de-DE" sz="1400" b="1" kern="0" dirty="0">
                <a:solidFill>
                  <a:srgbClr val="808080"/>
                </a:solidFill>
                <a:latin typeface="Calibri"/>
                <a:ea typeface="Times New Roman"/>
                <a:cs typeface="Times New Roman"/>
              </a:rPr>
              <a:t> im Alltag der Jugend-Sozialarbeit</a:t>
            </a:r>
            <a:endParaRPr lang="de-DE" sz="1600" kern="150" dirty="0">
              <a:latin typeface="Liberation Serif"/>
              <a:ea typeface="SimSun"/>
              <a:cs typeface="Mangal"/>
            </a:endParaRPr>
          </a:p>
          <a:p>
            <a:pPr algn="ctr" fontAlgn="auto">
              <a:spcAft>
                <a:spcPts val="0"/>
              </a:spcAft>
            </a:pPr>
            <a:r>
              <a:rPr lang="de-DE" sz="1050" b="1" kern="0" dirty="0">
                <a:solidFill>
                  <a:srgbClr val="808080"/>
                </a:solidFill>
                <a:latin typeface="Calibri"/>
                <a:ea typeface="Times New Roman"/>
                <a:cs typeface="Times New Roman"/>
              </a:rPr>
              <a:t>Projekt Nr. </a:t>
            </a:r>
            <a:r>
              <a:rPr lang="de-DE" sz="1050" b="1" kern="0" dirty="0">
                <a:solidFill>
                  <a:srgbClr val="808080"/>
                </a:solidFill>
                <a:latin typeface="Calibri"/>
                <a:ea typeface="Calibri"/>
                <a:cs typeface="Calibri,Bold"/>
              </a:rPr>
              <a:t>2014-2-DE04-KA205-001642</a:t>
            </a:r>
            <a:endParaRPr lang="de-DE" sz="1600" kern="150" dirty="0">
              <a:effectLst/>
              <a:latin typeface="Liberation Serif"/>
              <a:ea typeface="SimSun"/>
              <a:cs typeface="Mangal"/>
            </a:endParaRPr>
          </a:p>
        </p:txBody>
      </p:sp>
      <p:sp>
        <p:nvSpPr>
          <p:cNvPr id="17" name="Textfeld 3"/>
          <p:cNvSpPr txBox="1"/>
          <p:nvPr/>
        </p:nvSpPr>
        <p:spPr>
          <a:xfrm>
            <a:off x="3779912" y="6093296"/>
            <a:ext cx="2767075" cy="288032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Mit Unterstützung der Europäischen Union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34" y="121965"/>
            <a:ext cx="11699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90" y="188640"/>
            <a:ext cx="143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60" y="6337126"/>
            <a:ext cx="1676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feld 3"/>
          <p:cNvSpPr txBox="1"/>
          <p:nvPr/>
        </p:nvSpPr>
        <p:spPr>
          <a:xfrm>
            <a:off x="4283159" y="6381328"/>
            <a:ext cx="3385185" cy="36957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41060" algn="r"/>
              </a:tabLst>
              <a:defRPr/>
            </a:pPr>
            <a:r>
              <a:rPr kumimoji="0" lang="de-DE" sz="700" b="0" i="0" u="none" strike="noStrike" kern="15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SimSun"/>
                <a:cs typeface="Mangal"/>
              </a:rPr>
              <a:t>Dieses Projekt </a:t>
            </a:r>
            <a:r>
              <a:rPr kumimoji="0" lang="de-DE" sz="700" b="0" i="0" u="none" strike="noStrike" kern="15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SimSun"/>
                <a:cs typeface="Mangal"/>
              </a:rPr>
              <a:t>wurde mit </a:t>
            </a:r>
            <a:r>
              <a:rPr kumimoji="0" lang="de-DE" sz="700" b="0" i="0" u="none" strike="noStrike" kern="15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SimSun"/>
                <a:cs typeface="Mangal"/>
              </a:rPr>
              <a:t>Unterstützung der Europäischen Kommission finanziert.</a:t>
            </a:r>
            <a:endParaRPr kumimoji="0" lang="de-DE" sz="1200" b="0" i="0" u="none" strike="noStrike" kern="15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iberation Serif"/>
              <a:ea typeface="SimSun"/>
              <a:cs typeface="Mang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41060" algn="r"/>
              </a:tabLst>
              <a:defRPr/>
            </a:pPr>
            <a:r>
              <a:rPr kumimoji="0" lang="de-DE" sz="700" b="0" i="0" u="none" strike="noStrike" kern="15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SimSun"/>
                <a:cs typeface="Mangal"/>
              </a:rPr>
              <a:t>Die Verantwortung für den Inhalt dieser Veröffentlichung trägt allein der Verfasser; </a:t>
            </a:r>
            <a:endParaRPr kumimoji="0" lang="de-DE" sz="1200" b="0" i="0" u="none" strike="noStrike" kern="15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iberation Serif"/>
              <a:ea typeface="SimSun"/>
              <a:cs typeface="Mang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41060" algn="r"/>
              </a:tabLst>
              <a:defRPr/>
            </a:pPr>
            <a:r>
              <a:rPr kumimoji="0" lang="de-DE" sz="700" b="0" i="0" u="none" strike="noStrike" kern="15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/>
                <a:ea typeface="SimSun"/>
                <a:cs typeface="Mangal"/>
              </a:rPr>
              <a:t>die Kommission haftet nicht für die weitere Verwendung der darin enthaltenen Angaben.</a:t>
            </a:r>
            <a:endParaRPr kumimoji="0" lang="de-DE" sz="1200" b="0" i="0" u="none" strike="noStrike" kern="15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iberation Serif"/>
              <a:ea typeface="SimSun"/>
              <a:cs typeface="Mang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5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iberation Serif"/>
                <a:ea typeface="SimSun"/>
                <a:cs typeface="Mangal"/>
              </a:rPr>
              <a:t> </a:t>
            </a:r>
          </a:p>
        </p:txBody>
      </p:sp>
      <p:pic>
        <p:nvPicPr>
          <p:cNvPr id="25" name="Grafik 24" descr="http://studiogaus.com/img/logo_title_sg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35638"/>
            <a:ext cx="1129468" cy="244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rafik 25" descr="http://inter-kulturo.si/wp-content/uploads/ik-logo-2-copy1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251683"/>
            <a:ext cx="655098" cy="2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4" descr="C:\Users\Katja\AppData\Local\Microsoft\Windows\Temporary Internet Files\Content.Outlook\2RWRTOE4\stiftung_medien_u_onlinesucht_logo_web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845" y="4676102"/>
            <a:ext cx="2434221" cy="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27123"/>
            <a:ext cx="334894" cy="31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90805"/>
            <a:ext cx="445810" cy="42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91046"/>
            <a:ext cx="448012" cy="41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68219"/>
            <a:ext cx="719137" cy="43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5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2200" dirty="0" smtClean="0">
                <a:latin typeface="Calibri" panose="020F0502020204030204" pitchFamily="34" charset="0"/>
              </a:rPr>
              <a:t>O1 </a:t>
            </a:r>
            <a:r>
              <a:rPr lang="de-DE" dirty="0">
                <a:latin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</a:rPr>
            </a:br>
            <a:r>
              <a:rPr lang="de-DE" sz="3300" dirty="0" smtClean="0">
                <a:latin typeface="Calibri" panose="020F0502020204030204" pitchFamily="34" charset="0"/>
              </a:rPr>
              <a:t>Die Bedarfsanalyse</a:t>
            </a:r>
            <a:r>
              <a:rPr lang="de-DE" dirty="0" smtClean="0">
                <a:latin typeface="Calibri" panose="020F0502020204030204" pitchFamily="34" charset="0"/>
              </a:rPr>
              <a:t/>
            </a:r>
            <a:br>
              <a:rPr lang="de-DE" dirty="0" smtClean="0">
                <a:latin typeface="Calibri" panose="020F0502020204030204" pitchFamily="34" charset="0"/>
              </a:rPr>
            </a:br>
            <a:r>
              <a:rPr lang="de-DE" sz="2200" dirty="0" smtClean="0">
                <a:latin typeface="Calibri" panose="020F0502020204030204" pitchFamily="34" charset="0"/>
              </a:rPr>
              <a:t> </a:t>
            </a:r>
            <a:endParaRPr lang="de-DE" sz="2200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571184" cy="5133184"/>
          </a:xfrm>
        </p:spPr>
        <p:txBody>
          <a:bodyPr>
            <a:normAutofit/>
          </a:bodyPr>
          <a:lstStyle/>
          <a:p>
            <a:pPr lvl="1"/>
            <a:endParaRPr lang="de-DE" sz="2400" dirty="0" smtClean="0">
              <a:latin typeface="Calibri" panose="020F0502020204030204" pitchFamily="34" charset="0"/>
            </a:endParaRPr>
          </a:p>
          <a:p>
            <a:pPr lvl="1"/>
            <a:r>
              <a:rPr lang="de-DE" sz="2400" dirty="0" smtClean="0">
                <a:latin typeface="Calibri" panose="020F0502020204030204" pitchFamily="34" charset="0"/>
              </a:rPr>
              <a:t>Pädagogische Fachkräfte äußerten in den offenen Fragen deutlich den Wunsch nach: </a:t>
            </a:r>
          </a:p>
          <a:p>
            <a:pPr marL="365760" lvl="1" indent="0">
              <a:buNone/>
            </a:pPr>
            <a:endParaRPr lang="de-DE" sz="1100" dirty="0" smtClean="0">
              <a:latin typeface="Calibri" panose="020F0502020204030204" pitchFamily="34" charset="0"/>
            </a:endParaRPr>
          </a:p>
          <a:p>
            <a:pPr lvl="2"/>
            <a:r>
              <a:rPr lang="de-DE" sz="2400" dirty="0" smtClean="0">
                <a:latin typeface="Calibri" panose="020F0502020204030204" pitchFamily="34" charset="0"/>
              </a:rPr>
              <a:t>Präventivangeboten</a:t>
            </a:r>
          </a:p>
          <a:p>
            <a:pPr lvl="2"/>
            <a:r>
              <a:rPr lang="de-DE" sz="2400" dirty="0" smtClean="0">
                <a:latin typeface="Calibri" panose="020F0502020204030204" pitchFamily="34" charset="0"/>
              </a:rPr>
              <a:t>Pädagogischen Ansätzen für den Schulunterricht (Fachkräfte aller befragten Länder)</a:t>
            </a:r>
          </a:p>
          <a:p>
            <a:pPr lvl="2"/>
            <a:r>
              <a:rPr lang="de-DE" sz="2400" dirty="0" smtClean="0">
                <a:latin typeface="Calibri" panose="020F0502020204030204" pitchFamily="34" charset="0"/>
              </a:rPr>
              <a:t>Unterstützungsbedarf seitens des politischen Systems </a:t>
            </a:r>
          </a:p>
          <a:p>
            <a:pPr lvl="2"/>
            <a:r>
              <a:rPr lang="de-DE" sz="2400" dirty="0" smtClean="0">
                <a:latin typeface="Calibri" panose="020F0502020204030204" pitchFamily="34" charset="0"/>
              </a:rPr>
              <a:t>und verstärkte Forderung nach Sensibilisierungsmaßnahmen für die Öffentlichkeit</a:t>
            </a:r>
            <a:endParaRPr lang="de-DE" sz="2400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CDEB73-110A-4994-A7DA-410F1EE2349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8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2200" dirty="0" smtClean="0">
                <a:latin typeface="Calibri" panose="020F0502020204030204" pitchFamily="34" charset="0"/>
              </a:rPr>
              <a:t>O1 </a:t>
            </a:r>
            <a:r>
              <a:rPr lang="de-DE" dirty="0">
                <a:latin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</a:rPr>
            </a:br>
            <a:r>
              <a:rPr lang="de-DE" sz="3300" dirty="0" smtClean="0">
                <a:latin typeface="Calibri" panose="020F0502020204030204" pitchFamily="34" charset="0"/>
              </a:rPr>
              <a:t>Die Bedarfsanalyse</a:t>
            </a:r>
            <a:r>
              <a:rPr lang="de-DE" dirty="0" smtClean="0">
                <a:latin typeface="Calibri" panose="020F0502020204030204" pitchFamily="34" charset="0"/>
              </a:rPr>
              <a:t/>
            </a:r>
            <a:br>
              <a:rPr lang="de-DE" dirty="0" smtClean="0">
                <a:latin typeface="Calibri" panose="020F0502020204030204" pitchFamily="34" charset="0"/>
              </a:rPr>
            </a:br>
            <a:r>
              <a:rPr lang="de-DE" sz="2200" dirty="0" smtClean="0">
                <a:latin typeface="Calibri" panose="020F0502020204030204" pitchFamily="34" charset="0"/>
              </a:rPr>
              <a:t> </a:t>
            </a:r>
            <a:endParaRPr lang="de-DE" sz="2200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7848872" cy="5133184"/>
          </a:xfrm>
        </p:spPr>
        <p:txBody>
          <a:bodyPr>
            <a:normAutofit/>
          </a:bodyPr>
          <a:lstStyle/>
          <a:p>
            <a:pPr lvl="1"/>
            <a:endParaRPr lang="de-DE" sz="2400" dirty="0" smtClean="0">
              <a:latin typeface="Calibri" panose="020F0502020204030204" pitchFamily="34" charset="0"/>
            </a:endParaRPr>
          </a:p>
          <a:p>
            <a:pPr marL="365760" lvl="1" indent="0" algn="ctr">
              <a:lnSpc>
                <a:spcPct val="150000"/>
              </a:lnSpc>
              <a:spcBef>
                <a:spcPts val="0"/>
              </a:spcBef>
              <a:buClr>
                <a:srgbClr val="759AA5"/>
              </a:buClr>
              <a:buNone/>
            </a:pPr>
            <a:r>
              <a:rPr lang="de-DE" sz="2300" dirty="0" smtClean="0">
                <a:latin typeface="Calibri" panose="020F0502020204030204" pitchFamily="34" charset="0"/>
              </a:rPr>
              <a:t>Auf </a:t>
            </a:r>
            <a:r>
              <a:rPr lang="de-DE" sz="2300" dirty="0">
                <a:latin typeface="Calibri" panose="020F0502020204030204" pitchFamily="34" charset="0"/>
              </a:rPr>
              <a:t>der Grundlage dieser Ergebnisse gehen wir davon aus, dass aktuell Bedarf seitens der </a:t>
            </a:r>
            <a:r>
              <a:rPr lang="de-DE" sz="2300" dirty="0" smtClean="0">
                <a:latin typeface="Calibri" panose="020F0502020204030204" pitchFamily="34" charset="0"/>
              </a:rPr>
              <a:t>pädagogischen</a:t>
            </a:r>
          </a:p>
          <a:p>
            <a:pPr marL="365760" lvl="1" indent="0" algn="ctr">
              <a:lnSpc>
                <a:spcPct val="150000"/>
              </a:lnSpc>
              <a:spcBef>
                <a:spcPts val="0"/>
              </a:spcBef>
              <a:buClr>
                <a:srgbClr val="759AA5"/>
              </a:buClr>
              <a:buNone/>
            </a:pPr>
            <a:r>
              <a:rPr lang="de-DE" sz="2300" dirty="0" smtClean="0">
                <a:latin typeface="Calibri" panose="020F0502020204030204" pitchFamily="34" charset="0"/>
              </a:rPr>
              <a:t> Fachkräfte in </a:t>
            </a:r>
            <a:r>
              <a:rPr lang="de-DE" sz="2300" dirty="0">
                <a:latin typeface="Calibri" panose="020F0502020204030204" pitchFamily="34" charset="0"/>
              </a:rPr>
              <a:t>Bezug auf </a:t>
            </a:r>
            <a:endParaRPr lang="de-DE" sz="2300" dirty="0" smtClean="0">
              <a:latin typeface="Calibri" panose="020F0502020204030204" pitchFamily="34" charset="0"/>
            </a:endParaRPr>
          </a:p>
          <a:p>
            <a:pPr marL="365760" lvl="1" indent="0" algn="ctr">
              <a:lnSpc>
                <a:spcPct val="150000"/>
              </a:lnSpc>
              <a:spcBef>
                <a:spcPts val="0"/>
              </a:spcBef>
              <a:buClr>
                <a:srgbClr val="759AA5"/>
              </a:buClr>
              <a:buNone/>
            </a:pPr>
            <a:r>
              <a:rPr lang="de-DE" sz="2300" u="sng" dirty="0" smtClean="0">
                <a:latin typeface="Calibri" panose="020F0502020204030204" pitchFamily="34" charset="0"/>
              </a:rPr>
              <a:t>differenziertes </a:t>
            </a:r>
            <a:r>
              <a:rPr lang="de-DE" sz="2300" u="sng" dirty="0">
                <a:latin typeface="Calibri" panose="020F0502020204030204" pitchFamily="34" charset="0"/>
              </a:rPr>
              <a:t>Fachwissen </a:t>
            </a:r>
            <a:r>
              <a:rPr lang="de-DE" sz="2300" dirty="0">
                <a:latin typeface="Calibri" panose="020F0502020204030204" pitchFamily="34" charset="0"/>
              </a:rPr>
              <a:t>und </a:t>
            </a:r>
            <a:r>
              <a:rPr lang="de-DE" sz="2300" u="sng" dirty="0">
                <a:latin typeface="Calibri" panose="020F0502020204030204" pitchFamily="34" charset="0"/>
              </a:rPr>
              <a:t>Handlungskonzepte</a:t>
            </a:r>
            <a:r>
              <a:rPr lang="de-DE" sz="2300" dirty="0">
                <a:latin typeface="Calibri" panose="020F0502020204030204" pitchFamily="34" charset="0"/>
              </a:rPr>
              <a:t> </a:t>
            </a:r>
            <a:r>
              <a:rPr lang="de-DE" sz="2300" dirty="0" smtClean="0">
                <a:latin typeface="Calibri" panose="020F0502020204030204" pitchFamily="34" charset="0"/>
              </a:rPr>
              <a:t>b</a:t>
            </a:r>
            <a:r>
              <a:rPr lang="de-DE" sz="2300" dirty="0" smtClean="0">
                <a:latin typeface="Calibri" panose="020F0502020204030204" pitchFamily="34" charset="0"/>
              </a:rPr>
              <a:t>esteht,</a:t>
            </a:r>
          </a:p>
          <a:p>
            <a:pPr marL="365760" lvl="1" indent="0" algn="ctr">
              <a:lnSpc>
                <a:spcPct val="150000"/>
              </a:lnSpc>
              <a:spcBef>
                <a:spcPts val="0"/>
              </a:spcBef>
              <a:buClr>
                <a:srgbClr val="759AA5"/>
              </a:buClr>
              <a:buNone/>
            </a:pPr>
            <a:r>
              <a:rPr lang="de-DE" sz="2300" dirty="0" smtClean="0">
                <a:latin typeface="Calibri" panose="020F0502020204030204" pitchFamily="34" charset="0"/>
              </a:rPr>
              <a:t> dies sowohl im pädagogischem Kontext, als auch im </a:t>
            </a:r>
            <a:r>
              <a:rPr lang="de-DE" sz="2300" dirty="0">
                <a:latin typeface="Calibri" panose="020F0502020204030204" pitchFamily="34" charset="0"/>
              </a:rPr>
              <a:t>sozialen </a:t>
            </a:r>
            <a:r>
              <a:rPr lang="de-DE" sz="2300" dirty="0" smtClean="0">
                <a:latin typeface="Calibri" panose="020F0502020204030204" pitchFamily="34" charset="0"/>
              </a:rPr>
              <a:t>Hilfesystem</a:t>
            </a:r>
            <a:r>
              <a:rPr lang="de-DE" sz="2300" dirty="0" smtClean="0">
                <a:latin typeface="Calibri" panose="020F0502020204030204" pitchFamily="34" charset="0"/>
              </a:rPr>
              <a:t>.</a:t>
            </a:r>
            <a:endParaRPr lang="de-DE" sz="2300" dirty="0" smtClean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CDEB73-110A-4994-A7DA-410F1EE2349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2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539552" y="908720"/>
            <a:ext cx="7467600" cy="567261"/>
          </a:xfrm>
        </p:spPr>
        <p:txBody>
          <a:bodyPr/>
          <a:lstStyle/>
          <a:p>
            <a:pPr algn="ctr"/>
            <a:r>
              <a:rPr lang="de-DE" dirty="0" smtClean="0">
                <a:latin typeface="Calibri" panose="020F0502020204030204" pitchFamily="34" charset="0"/>
              </a:rPr>
              <a:t>Das Konsortium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7467600" cy="4485112"/>
          </a:xfrm>
        </p:spPr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P1  Stiftung </a:t>
            </a:r>
            <a:r>
              <a:rPr lang="de-DE" dirty="0">
                <a:latin typeface="Calibri" panose="020F0502020204030204" pitchFamily="34" charset="0"/>
              </a:rPr>
              <a:t>Medien- und Online </a:t>
            </a:r>
            <a:r>
              <a:rPr lang="de-DE" dirty="0" smtClean="0">
                <a:latin typeface="Calibri" panose="020F0502020204030204" pitchFamily="34" charset="0"/>
              </a:rPr>
              <a:t>Sucht </a:t>
            </a:r>
            <a:r>
              <a:rPr lang="de-DE" sz="2000" dirty="0" smtClean="0">
                <a:latin typeface="Calibri" panose="020F0502020204030204" pitchFamily="34" charset="0"/>
              </a:rPr>
              <a:t>(SMOS)</a:t>
            </a:r>
            <a:r>
              <a:rPr lang="de-DE" sz="2000" dirty="0">
                <a:latin typeface="Calibri" panose="020F0502020204030204" pitchFamily="34" charset="0"/>
              </a:rPr>
              <a:t/>
            </a:r>
            <a:br>
              <a:rPr lang="de-DE" sz="2000" dirty="0">
                <a:latin typeface="Calibri" panose="020F0502020204030204" pitchFamily="34" charset="0"/>
              </a:rPr>
            </a:br>
            <a:r>
              <a:rPr lang="de-DE" dirty="0" smtClean="0">
                <a:latin typeface="Calibri" panose="020F0502020204030204" pitchFamily="34" charset="0"/>
              </a:rPr>
              <a:t>	</a:t>
            </a:r>
            <a:r>
              <a:rPr lang="de-DE" sz="2000" dirty="0" smtClean="0">
                <a:latin typeface="Calibri" panose="020F0502020204030204" pitchFamily="34" charset="0"/>
              </a:rPr>
              <a:t>- </a:t>
            </a:r>
            <a:r>
              <a:rPr lang="de-DE" sz="2000" dirty="0">
                <a:latin typeface="Calibri" panose="020F0502020204030204" pitchFamily="34" charset="0"/>
              </a:rPr>
              <a:t>gemeinnützige Stiftung -</a:t>
            </a:r>
            <a:endParaRPr lang="de-DE" sz="2000" dirty="0" smtClean="0">
              <a:latin typeface="Calibri" panose="020F0502020204030204" pitchFamily="34" charset="0"/>
            </a:endParaRPr>
          </a:p>
          <a:p>
            <a:r>
              <a:rPr lang="de-DE" dirty="0" smtClean="0">
                <a:latin typeface="Calibri" panose="020F0502020204030204" pitchFamily="34" charset="0"/>
              </a:rPr>
              <a:t>P2  </a:t>
            </a:r>
            <a:r>
              <a:rPr lang="it-IT" dirty="0" err="1">
                <a:latin typeface="Calibri" panose="020F0502020204030204" pitchFamily="34" charset="0"/>
              </a:rPr>
              <a:t>Fundatia</a:t>
            </a:r>
            <a:r>
              <a:rPr lang="it-IT" dirty="0">
                <a:latin typeface="Calibri" panose="020F0502020204030204" pitchFamily="34" charset="0"/>
              </a:rPr>
              <a:t> </a:t>
            </a:r>
            <a:r>
              <a:rPr lang="it-IT" dirty="0" smtClean="0">
                <a:latin typeface="Calibri" panose="020F0502020204030204" pitchFamily="34" charset="0"/>
              </a:rPr>
              <a:t>romano-germana </a:t>
            </a:r>
            <a:r>
              <a:rPr lang="it-IT" dirty="0">
                <a:latin typeface="Calibri" panose="020F0502020204030204" pitchFamily="34" charset="0"/>
              </a:rPr>
              <a:t>(</a:t>
            </a:r>
            <a:r>
              <a:rPr lang="de-DE" dirty="0" smtClean="0">
                <a:latin typeface="Calibri" panose="020F0502020204030204" pitchFamily="34" charset="0"/>
              </a:rPr>
              <a:t>FRG </a:t>
            </a:r>
            <a:r>
              <a:rPr lang="de-DE" dirty="0" err="1" smtClean="0">
                <a:latin typeface="Calibri" panose="020F0502020204030204" pitchFamily="34" charset="0"/>
              </a:rPr>
              <a:t>Timisoara</a:t>
            </a:r>
            <a:r>
              <a:rPr lang="de-DE" dirty="0" smtClean="0">
                <a:latin typeface="Calibri" panose="020F0502020204030204" pitchFamily="34" charset="0"/>
              </a:rPr>
              <a:t>)</a:t>
            </a:r>
          </a:p>
          <a:p>
            <a:r>
              <a:rPr lang="de-DE" dirty="0">
                <a:latin typeface="Calibri" panose="020F0502020204030204" pitchFamily="34" charset="0"/>
              </a:rPr>
              <a:t>P3  K MILIOS AND SIA </a:t>
            </a:r>
            <a:r>
              <a:rPr lang="de-DE" dirty="0" smtClean="0">
                <a:latin typeface="Calibri" panose="020F0502020204030204" pitchFamily="34" charset="0"/>
              </a:rPr>
              <a:t>OE (DIAN)</a:t>
            </a:r>
          </a:p>
          <a:p>
            <a:r>
              <a:rPr lang="de-DE" dirty="0" smtClean="0">
                <a:latin typeface="Calibri" panose="020F0502020204030204" pitchFamily="34" charset="0"/>
              </a:rPr>
              <a:t>P4  </a:t>
            </a:r>
            <a:r>
              <a:rPr lang="de-DE" dirty="0">
                <a:latin typeface="Calibri" panose="020F0502020204030204" pitchFamily="34" charset="0"/>
              </a:rPr>
              <a:t>Studio GAUS </a:t>
            </a:r>
            <a:r>
              <a:rPr lang="de-DE" dirty="0" smtClean="0">
                <a:latin typeface="Calibri" panose="020F0502020204030204" pitchFamily="34" charset="0"/>
              </a:rPr>
              <a:t>GmbH</a:t>
            </a:r>
          </a:p>
          <a:p>
            <a:pPr lvl="0">
              <a:buClr>
                <a:srgbClr val="759AA5"/>
              </a:buClr>
            </a:pPr>
            <a:r>
              <a:rPr lang="de-DE" dirty="0" smtClean="0">
                <a:latin typeface="Calibri" panose="020F0502020204030204" pitchFamily="34" charset="0"/>
              </a:rPr>
              <a:t>P5  </a:t>
            </a:r>
            <a:r>
              <a:rPr lang="de-DE" dirty="0" err="1">
                <a:solidFill>
                  <a:prstClr val="black"/>
                </a:solidFill>
                <a:latin typeface="Calibri" panose="020F0502020204030204" pitchFamily="34" charset="0"/>
              </a:rPr>
              <a:t>Edukácia@Internet</a:t>
            </a:r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e-DE" sz="2000" dirty="0">
                <a:solidFill>
                  <a:prstClr val="black"/>
                </a:solidFill>
                <a:latin typeface="Calibri" panose="020F0502020204030204" pitchFamily="34" charset="0"/>
              </a:rPr>
              <a:t>(E@I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endParaRPr lang="de-DE" dirty="0" smtClean="0">
              <a:latin typeface="Calibri" panose="020F0502020204030204" pitchFamily="34" charset="0"/>
            </a:endParaRPr>
          </a:p>
          <a:p>
            <a:pPr lvl="0">
              <a:buClr>
                <a:srgbClr val="759AA5"/>
              </a:buClr>
            </a:pPr>
            <a:r>
              <a:rPr lang="de-DE" dirty="0" smtClean="0">
                <a:latin typeface="Calibri" panose="020F0502020204030204" pitchFamily="34" charset="0"/>
              </a:rPr>
              <a:t>P6  </a:t>
            </a:r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</a:rPr>
              <a:t>Inter-</a:t>
            </a:r>
            <a:r>
              <a:rPr lang="de-DE" dirty="0" err="1">
                <a:solidFill>
                  <a:prstClr val="black"/>
                </a:solidFill>
                <a:latin typeface="Calibri" panose="020F0502020204030204" pitchFamily="34" charset="0"/>
              </a:rPr>
              <a:t>kulturo</a:t>
            </a:r>
            <a:r>
              <a:rPr lang="de-DE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de-DE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d.o.o</a:t>
            </a:r>
            <a:endParaRPr lang="de-DE" dirty="0" smtClean="0">
              <a:latin typeface="Calibri" panose="020F0502020204030204" pitchFamily="34" charset="0"/>
            </a:endParaRPr>
          </a:p>
          <a:p>
            <a:r>
              <a:rPr lang="de-DE" dirty="0" smtClean="0">
                <a:latin typeface="Calibri" panose="020F0502020204030204" pitchFamily="34" charset="0"/>
              </a:rPr>
              <a:t>P7  Berufsförderungsinstitut Oberösterreich (BFI OOE)</a:t>
            </a: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CDEB73-110A-4994-A7DA-410F1EE23492}" type="slidenum">
              <a:rPr lang="de-DE" smtClean="0"/>
              <a:t>2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589240"/>
            <a:ext cx="2490555" cy="87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9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2200" dirty="0" smtClean="0">
                <a:latin typeface="Calibri" panose="020F0502020204030204" pitchFamily="34" charset="0"/>
              </a:rPr>
              <a:t>O1 </a:t>
            </a:r>
            <a:r>
              <a:rPr lang="de-DE" dirty="0">
                <a:latin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</a:rPr>
            </a:br>
            <a:r>
              <a:rPr lang="de-DE" sz="3300" dirty="0" smtClean="0">
                <a:latin typeface="Calibri" panose="020F0502020204030204" pitchFamily="34" charset="0"/>
              </a:rPr>
              <a:t>Die Bedarfsanalyse</a:t>
            </a:r>
            <a:r>
              <a:rPr lang="de-DE" dirty="0" smtClean="0">
                <a:latin typeface="Calibri" panose="020F0502020204030204" pitchFamily="34" charset="0"/>
              </a:rPr>
              <a:t/>
            </a:r>
            <a:br>
              <a:rPr lang="de-DE" dirty="0" smtClean="0">
                <a:latin typeface="Calibri" panose="020F0502020204030204" pitchFamily="34" charset="0"/>
              </a:rPr>
            </a:br>
            <a:r>
              <a:rPr lang="de-DE" sz="2200" dirty="0" smtClean="0">
                <a:latin typeface="Calibri" panose="020F0502020204030204" pitchFamily="34" charset="0"/>
              </a:rPr>
              <a:t> </a:t>
            </a:r>
            <a:endParaRPr lang="de-DE" sz="2200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4845152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Calibri" panose="020F0502020204030204" pitchFamily="34" charset="0"/>
              </a:rPr>
              <a:t>Die Rahmendaten</a:t>
            </a:r>
          </a:p>
          <a:p>
            <a:endParaRPr lang="de-DE" sz="1400" dirty="0" smtClean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r>
              <a:rPr lang="de-DE" dirty="0" smtClean="0">
                <a:latin typeface="Calibri" panose="020F0502020204030204" pitchFamily="34" charset="0"/>
              </a:rPr>
              <a:t>In welchem Land arbeiten Sie?</a:t>
            </a:r>
          </a:p>
          <a:p>
            <a:pPr lvl="1"/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CDEB73-110A-4994-A7DA-410F1EE23492}" type="slidenum">
              <a:rPr lang="de-DE" smtClean="0"/>
              <a:t>3</a:t>
            </a:fld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8" t="31374" r="26598" b="44643"/>
          <a:stretch/>
        </p:blipFill>
        <p:spPr bwMode="auto">
          <a:xfrm>
            <a:off x="724149" y="2878160"/>
            <a:ext cx="7515299" cy="256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2200" dirty="0" smtClean="0">
                <a:latin typeface="Calibri" panose="020F0502020204030204" pitchFamily="34" charset="0"/>
              </a:rPr>
              <a:t>O1 </a:t>
            </a:r>
            <a:r>
              <a:rPr lang="de-DE" dirty="0">
                <a:latin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</a:rPr>
            </a:br>
            <a:r>
              <a:rPr lang="de-DE" sz="3300" dirty="0" smtClean="0">
                <a:latin typeface="Calibri" panose="020F0502020204030204" pitchFamily="34" charset="0"/>
              </a:rPr>
              <a:t>Die Bedarfsanalyse</a:t>
            </a:r>
            <a:r>
              <a:rPr lang="de-DE" dirty="0" smtClean="0">
                <a:latin typeface="Calibri" panose="020F0502020204030204" pitchFamily="34" charset="0"/>
              </a:rPr>
              <a:t/>
            </a:r>
            <a:br>
              <a:rPr lang="de-DE" dirty="0" smtClean="0">
                <a:latin typeface="Calibri" panose="020F0502020204030204" pitchFamily="34" charset="0"/>
              </a:rPr>
            </a:br>
            <a:r>
              <a:rPr lang="de-DE" sz="2200" dirty="0" smtClean="0">
                <a:latin typeface="Calibri" panose="020F0502020204030204" pitchFamily="34" charset="0"/>
              </a:rPr>
              <a:t> </a:t>
            </a:r>
            <a:endParaRPr lang="de-DE" sz="2200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45152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de-DE" dirty="0" smtClean="0">
                <a:latin typeface="Calibri" panose="020F0502020204030204" pitchFamily="34" charset="0"/>
              </a:rPr>
              <a:t>In welchem Bereich arbeitet ihre Institution/Organisation?</a:t>
            </a:r>
          </a:p>
          <a:p>
            <a:pPr marL="365760" lvl="1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endParaRPr lang="de-DE" dirty="0" smtClean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endParaRPr lang="de-DE" dirty="0" smtClean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endParaRPr lang="de-DE" dirty="0" smtClean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r>
              <a:rPr lang="de-DE" dirty="0" smtClean="0">
                <a:latin typeface="Calibri" panose="020F0502020204030204" pitchFamily="34" charset="0"/>
              </a:rPr>
              <a:t>Wie alt sind die Kinder/Jugendlichen mit denen Sie zusammen arbeiten?</a:t>
            </a:r>
          </a:p>
          <a:p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CDEB73-110A-4994-A7DA-410F1EE23492}" type="slidenum">
              <a:rPr lang="de-DE" smtClean="0"/>
              <a:t>4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2" t="61879" r="28941" b="18560"/>
          <a:stretch/>
        </p:blipFill>
        <p:spPr bwMode="auto">
          <a:xfrm>
            <a:off x="2267744" y="4797152"/>
            <a:ext cx="521616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9" t="5723" b="50000"/>
          <a:stretch/>
        </p:blipFill>
        <p:spPr bwMode="auto">
          <a:xfrm>
            <a:off x="1756229" y="2060848"/>
            <a:ext cx="569609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0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2200" dirty="0" smtClean="0">
                <a:latin typeface="Calibri" panose="020F0502020204030204" pitchFamily="34" charset="0"/>
              </a:rPr>
              <a:t>O1 </a:t>
            </a:r>
            <a:r>
              <a:rPr lang="de-DE" dirty="0">
                <a:latin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</a:rPr>
            </a:br>
            <a:r>
              <a:rPr lang="de-DE" sz="3300" dirty="0" smtClean="0">
                <a:latin typeface="Calibri" panose="020F0502020204030204" pitchFamily="34" charset="0"/>
              </a:rPr>
              <a:t>Die Bedarfsanalyse</a:t>
            </a:r>
            <a:r>
              <a:rPr lang="de-DE" dirty="0" smtClean="0">
                <a:latin typeface="Calibri" panose="020F0502020204030204" pitchFamily="34" charset="0"/>
              </a:rPr>
              <a:t/>
            </a:r>
            <a:br>
              <a:rPr lang="de-DE" dirty="0" smtClean="0">
                <a:latin typeface="Calibri" panose="020F0502020204030204" pitchFamily="34" charset="0"/>
              </a:rPr>
            </a:br>
            <a:r>
              <a:rPr lang="de-DE" sz="2200" dirty="0" smtClean="0">
                <a:latin typeface="Calibri" panose="020F0502020204030204" pitchFamily="34" charset="0"/>
              </a:rPr>
              <a:t> </a:t>
            </a:r>
            <a:endParaRPr lang="de-DE" sz="2200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571184" cy="5133184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Calibri" panose="020F0502020204030204" pitchFamily="34" charset="0"/>
              </a:rPr>
              <a:t>Cybermobbing</a:t>
            </a:r>
          </a:p>
          <a:p>
            <a:endParaRPr lang="de-DE" sz="500" dirty="0" smtClean="0">
              <a:latin typeface="Calibri" panose="020F0502020204030204" pitchFamily="34" charset="0"/>
            </a:endParaRP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Mehr als zwei Drittel der Befragten wurden von Hilfesuchenden angesprochen</a:t>
            </a:r>
          </a:p>
          <a:p>
            <a:pPr marL="365760" lvl="1" indent="0">
              <a:buNone/>
            </a:pPr>
            <a:endParaRPr lang="de-DE" sz="1200" dirty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r>
              <a:rPr lang="de-DE" sz="1200" i="1" dirty="0" smtClean="0">
                <a:latin typeface="Calibri" panose="020F0502020204030204" pitchFamily="34" charset="0"/>
              </a:rPr>
              <a:t>Werden Sie von Menschen angesprochen, die Unterstützung zum Thema Prävention und Intervention von Cybermobbing suchen?</a:t>
            </a:r>
          </a:p>
          <a:p>
            <a:pPr lvl="1"/>
            <a:endParaRPr lang="de-DE" dirty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endParaRPr lang="de-DE" sz="1050" dirty="0" smtClean="0">
              <a:latin typeface="Calibri" panose="020F0502020204030204" pitchFamily="34" charset="0"/>
            </a:endParaRPr>
          </a:p>
          <a:p>
            <a:pPr lvl="1"/>
            <a:endParaRPr lang="de-DE" sz="1600" dirty="0" smtClean="0">
              <a:latin typeface="Calibri" panose="020F0502020204030204" pitchFamily="34" charset="0"/>
            </a:endParaRP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70% davon mindestens monatlich und ein Viertel wöchentlich</a:t>
            </a:r>
          </a:p>
          <a:p>
            <a:pPr marL="365760" lvl="1" indent="0">
              <a:buNone/>
            </a:pPr>
            <a:endParaRPr lang="de-DE" sz="1200" dirty="0" smtClean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r>
              <a:rPr lang="de-DE" sz="1200" i="1" dirty="0" smtClean="0">
                <a:latin typeface="Calibri" panose="020F0502020204030204" pitchFamily="34" charset="0"/>
              </a:rPr>
              <a:t>Wenn ja, wie häufig werden Sie darauf angesprochen?</a:t>
            </a:r>
          </a:p>
          <a:p>
            <a:pPr marL="365760" lvl="1" indent="0">
              <a:buNone/>
            </a:pPr>
            <a:r>
              <a:rPr lang="de-DE" dirty="0" smtClean="0">
                <a:latin typeface="Calibri" panose="020F0502020204030204" pitchFamily="34" charset="0"/>
              </a:rPr>
              <a:t> 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CDEB73-110A-4994-A7DA-410F1EE23492}" type="slidenum">
              <a:rPr lang="de-DE" smtClean="0"/>
              <a:t>5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6" t="54278" r="26822" b="26190"/>
          <a:stretch/>
        </p:blipFill>
        <p:spPr bwMode="auto">
          <a:xfrm>
            <a:off x="1875547" y="5004226"/>
            <a:ext cx="5722241" cy="173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608" b="58827"/>
          <a:stretch/>
        </p:blipFill>
        <p:spPr bwMode="auto">
          <a:xfrm>
            <a:off x="2314329" y="3212976"/>
            <a:ext cx="5282007" cy="75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0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2200" dirty="0" smtClean="0">
                <a:latin typeface="Calibri" panose="020F0502020204030204" pitchFamily="34" charset="0"/>
              </a:rPr>
              <a:t>O1 </a:t>
            </a:r>
            <a:r>
              <a:rPr lang="de-DE" dirty="0">
                <a:latin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</a:rPr>
            </a:br>
            <a:r>
              <a:rPr lang="de-DE" sz="3300" dirty="0" smtClean="0">
                <a:latin typeface="Calibri" panose="020F0502020204030204" pitchFamily="34" charset="0"/>
              </a:rPr>
              <a:t>Die Bedarfsanalyse</a:t>
            </a:r>
            <a:r>
              <a:rPr lang="de-DE" dirty="0" smtClean="0">
                <a:latin typeface="Calibri" panose="020F0502020204030204" pitchFamily="34" charset="0"/>
              </a:rPr>
              <a:t/>
            </a:r>
            <a:br>
              <a:rPr lang="de-DE" dirty="0" smtClean="0">
                <a:latin typeface="Calibri" panose="020F0502020204030204" pitchFamily="34" charset="0"/>
              </a:rPr>
            </a:br>
            <a:r>
              <a:rPr lang="de-DE" sz="2200" dirty="0" smtClean="0">
                <a:latin typeface="Calibri" panose="020F0502020204030204" pitchFamily="34" charset="0"/>
              </a:rPr>
              <a:t> </a:t>
            </a:r>
            <a:endParaRPr lang="de-DE" sz="2200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571184" cy="5133184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Calibri" panose="020F0502020204030204" pitchFamily="34" charset="0"/>
              </a:rPr>
              <a:t>Datenschutz/Datensicherheit</a:t>
            </a:r>
          </a:p>
          <a:p>
            <a:endParaRPr lang="de-DE" sz="500" dirty="0" smtClean="0">
              <a:latin typeface="Calibri" panose="020F0502020204030204" pitchFamily="34" charset="0"/>
            </a:endParaRP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Ca. 60% der Befragten wurden von Hilfesuchenden angesprochen</a:t>
            </a:r>
          </a:p>
          <a:p>
            <a:pPr marL="365760" lvl="1" indent="0">
              <a:buNone/>
            </a:pPr>
            <a:endParaRPr lang="de-DE" sz="1200" dirty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r>
              <a:rPr lang="de-DE" sz="1200" i="1" dirty="0" smtClean="0">
                <a:latin typeface="Calibri" panose="020F0502020204030204" pitchFamily="34" charset="0"/>
              </a:rPr>
              <a:t>Werden Sie von Menschen angesprochen, die Unterstützung zum Thema Datenschutz/ Datensicherheit/ Geschäftsmodelle sozialer </a:t>
            </a:r>
            <a:r>
              <a:rPr lang="de-DE" sz="1200" i="1" dirty="0">
                <a:latin typeface="Calibri" panose="020F0502020204030204" pitchFamily="34" charset="0"/>
              </a:rPr>
              <a:t>N</a:t>
            </a:r>
            <a:r>
              <a:rPr lang="de-DE" sz="1200" i="1" dirty="0" smtClean="0">
                <a:latin typeface="Calibri" panose="020F0502020204030204" pitchFamily="34" charset="0"/>
              </a:rPr>
              <a:t>etzwerke suchen?</a:t>
            </a:r>
          </a:p>
          <a:p>
            <a:pPr lvl="1"/>
            <a:endParaRPr lang="de-DE" i="1" dirty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endParaRPr lang="de-DE" sz="1050" dirty="0" smtClean="0">
              <a:latin typeface="Calibri" panose="020F0502020204030204" pitchFamily="34" charset="0"/>
            </a:endParaRPr>
          </a:p>
          <a:p>
            <a:pPr lvl="1"/>
            <a:endParaRPr lang="de-DE" sz="1600" dirty="0" smtClean="0">
              <a:latin typeface="Calibri" panose="020F0502020204030204" pitchFamily="34" charset="0"/>
            </a:endParaRP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Ca. 63% davon monatlich und fast ein Viertel wöchentlich</a:t>
            </a:r>
          </a:p>
          <a:p>
            <a:pPr marL="365760" lvl="1" indent="0">
              <a:buNone/>
            </a:pPr>
            <a:endParaRPr lang="de-DE" sz="1000" dirty="0" smtClean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r>
              <a:rPr lang="de-DE" sz="1200" i="1" dirty="0" smtClean="0">
                <a:latin typeface="Calibri" panose="020F0502020204030204" pitchFamily="34" charset="0"/>
              </a:rPr>
              <a:t>Wenn ja, wie häufig werden Sie darauf angesprochen?</a:t>
            </a:r>
          </a:p>
          <a:p>
            <a:pPr marL="365760" lvl="1" indent="0">
              <a:buNone/>
            </a:pPr>
            <a:r>
              <a:rPr lang="de-DE" i="1" dirty="0" smtClean="0">
                <a:latin typeface="Calibri" panose="020F0502020204030204" pitchFamily="34" charset="0"/>
              </a:rPr>
              <a:t> </a:t>
            </a:r>
            <a:endParaRPr lang="de-DE" i="1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CDEB73-110A-4994-A7DA-410F1EE23492}" type="slidenum">
              <a:rPr lang="de-DE" smtClean="0"/>
              <a:t>6</a:t>
            </a:fld>
            <a:endParaRPr lang="de-D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5" t="54735" r="27213" b="24337"/>
          <a:stretch/>
        </p:blipFill>
        <p:spPr bwMode="auto">
          <a:xfrm>
            <a:off x="1857297" y="4941861"/>
            <a:ext cx="5451007" cy="17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5" t="16242" b="62483"/>
          <a:stretch/>
        </p:blipFill>
        <p:spPr bwMode="auto">
          <a:xfrm>
            <a:off x="2051720" y="3284984"/>
            <a:ext cx="5598047" cy="83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2200" dirty="0" smtClean="0">
                <a:latin typeface="Calibri" panose="020F0502020204030204" pitchFamily="34" charset="0"/>
              </a:rPr>
              <a:t>O1 </a:t>
            </a:r>
            <a:r>
              <a:rPr lang="de-DE" dirty="0">
                <a:latin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</a:rPr>
            </a:br>
            <a:r>
              <a:rPr lang="de-DE" sz="3300" dirty="0" smtClean="0">
                <a:latin typeface="Calibri" panose="020F0502020204030204" pitchFamily="34" charset="0"/>
              </a:rPr>
              <a:t>Die Bedarfsanalyse</a:t>
            </a:r>
            <a:r>
              <a:rPr lang="de-DE" dirty="0" smtClean="0">
                <a:latin typeface="Calibri" panose="020F0502020204030204" pitchFamily="34" charset="0"/>
              </a:rPr>
              <a:t/>
            </a:r>
            <a:br>
              <a:rPr lang="de-DE" dirty="0" smtClean="0">
                <a:latin typeface="Calibri" panose="020F0502020204030204" pitchFamily="34" charset="0"/>
              </a:rPr>
            </a:br>
            <a:r>
              <a:rPr lang="de-DE" sz="2200" dirty="0" smtClean="0">
                <a:latin typeface="Calibri" panose="020F0502020204030204" pitchFamily="34" charset="0"/>
              </a:rPr>
              <a:t> </a:t>
            </a:r>
            <a:endParaRPr lang="de-DE" sz="2200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571184" cy="5133184"/>
          </a:xfrm>
        </p:spPr>
        <p:txBody>
          <a:bodyPr>
            <a:normAutofit/>
          </a:bodyPr>
          <a:lstStyle/>
          <a:p>
            <a:endParaRPr lang="de-DE" dirty="0" smtClean="0">
              <a:latin typeface="Calibri" panose="020F0502020204030204" pitchFamily="34" charset="0"/>
            </a:endParaRPr>
          </a:p>
          <a:p>
            <a:r>
              <a:rPr lang="de-DE" dirty="0" smtClean="0">
                <a:latin typeface="Calibri" panose="020F0502020204030204" pitchFamily="34" charset="0"/>
              </a:rPr>
              <a:t>Bedarf an Unterstützung ist gegeben</a:t>
            </a:r>
          </a:p>
          <a:p>
            <a:endParaRPr lang="de-DE" dirty="0" smtClean="0">
              <a:latin typeface="Calibri" panose="020F0502020204030204" pitchFamily="34" charset="0"/>
            </a:endParaRPr>
          </a:p>
          <a:p>
            <a:r>
              <a:rPr lang="de-DE" dirty="0" smtClean="0">
                <a:latin typeface="Calibri" panose="020F0502020204030204" pitchFamily="34" charset="0"/>
              </a:rPr>
              <a:t>Gleichzeitig:  </a:t>
            </a:r>
          </a:p>
          <a:p>
            <a:pPr marL="365760" lvl="1" indent="0">
              <a:buNone/>
            </a:pPr>
            <a:r>
              <a:rPr lang="de-DE" sz="2400" dirty="0" smtClean="0">
                <a:latin typeface="Calibri" panose="020F0502020204030204" pitchFamily="34" charset="0"/>
              </a:rPr>
              <a:t>ist ein nicht hinreichendes Fach- bzw. Handlungswissen</a:t>
            </a:r>
          </a:p>
          <a:p>
            <a:pPr marL="365760" lvl="1" indent="0">
              <a:buNone/>
            </a:pPr>
            <a:r>
              <a:rPr lang="de-DE" sz="2400" dirty="0" smtClean="0">
                <a:latin typeface="Calibri" panose="020F0502020204030204" pitchFamily="34" charset="0"/>
              </a:rPr>
              <a:t>zu den mit Cybermobbing verbundenen </a:t>
            </a:r>
          </a:p>
          <a:p>
            <a:pPr marL="365760" lvl="1" indent="0">
              <a:buNone/>
            </a:pPr>
            <a:r>
              <a:rPr lang="de-DE" sz="2400" dirty="0" smtClean="0">
                <a:latin typeface="Calibri" panose="020F0502020204030204" pitchFamily="34" charset="0"/>
              </a:rPr>
              <a:t>Problemfeldern (</a:t>
            </a:r>
            <a:r>
              <a:rPr lang="de-DE" sz="2400" dirty="0" err="1" smtClean="0">
                <a:latin typeface="Calibri" panose="020F0502020204030204" pitchFamily="34" charset="0"/>
              </a:rPr>
              <a:t>Sexting</a:t>
            </a:r>
            <a:r>
              <a:rPr lang="de-DE" sz="2400" dirty="0" smtClean="0">
                <a:latin typeface="Calibri" panose="020F0502020204030204" pitchFamily="34" charset="0"/>
              </a:rPr>
              <a:t>, </a:t>
            </a:r>
            <a:r>
              <a:rPr lang="de-DE" sz="2400" dirty="0" err="1" smtClean="0">
                <a:latin typeface="Calibri" panose="020F0502020204030204" pitchFamily="34" charset="0"/>
              </a:rPr>
              <a:t>Posing</a:t>
            </a:r>
            <a:r>
              <a:rPr lang="de-DE" sz="2400" dirty="0" smtClean="0">
                <a:latin typeface="Calibri" panose="020F0502020204030204" pitchFamily="34" charset="0"/>
              </a:rPr>
              <a:t>…) </a:t>
            </a:r>
          </a:p>
          <a:p>
            <a:pPr marL="365760" lvl="1" indent="0">
              <a:buNone/>
            </a:pPr>
            <a:r>
              <a:rPr lang="de-DE" sz="2400" dirty="0" smtClean="0">
                <a:latin typeface="Calibri" panose="020F0502020204030204" pitchFamily="34" charset="0"/>
              </a:rPr>
              <a:t>sowie zum Datenschutz erkennbar</a:t>
            </a:r>
            <a:endParaRPr lang="de-DE" sz="2400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CDEB73-110A-4994-A7DA-410F1EE2349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9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2200" dirty="0" smtClean="0">
                <a:latin typeface="Calibri" panose="020F0502020204030204" pitchFamily="34" charset="0"/>
              </a:rPr>
              <a:t>O1 </a:t>
            </a:r>
            <a:r>
              <a:rPr lang="de-DE" dirty="0">
                <a:latin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</a:rPr>
            </a:br>
            <a:r>
              <a:rPr lang="de-DE" sz="3300" dirty="0" smtClean="0">
                <a:latin typeface="Calibri" panose="020F0502020204030204" pitchFamily="34" charset="0"/>
              </a:rPr>
              <a:t>Die Bedarfsanalyse</a:t>
            </a:r>
            <a:r>
              <a:rPr lang="de-DE" dirty="0" smtClean="0">
                <a:latin typeface="Calibri" panose="020F0502020204030204" pitchFamily="34" charset="0"/>
              </a:rPr>
              <a:t/>
            </a:r>
            <a:br>
              <a:rPr lang="de-DE" dirty="0" smtClean="0">
                <a:latin typeface="Calibri" panose="020F0502020204030204" pitchFamily="34" charset="0"/>
              </a:rPr>
            </a:br>
            <a:r>
              <a:rPr lang="de-DE" sz="2200" dirty="0" smtClean="0">
                <a:latin typeface="Calibri" panose="020F0502020204030204" pitchFamily="34" charset="0"/>
              </a:rPr>
              <a:t> </a:t>
            </a:r>
            <a:endParaRPr lang="de-DE" sz="2200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571184" cy="5133184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Calibri" panose="020F0502020204030204" pitchFamily="34" charset="0"/>
              </a:rPr>
              <a:t>Ergebnisse im Länderspezifischen Vergleich: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Pädagogische Fachkräfte sehen sich in allen Ländern mit der Thematik Cybermobbing konfrontiert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Deutschland und Slowenien erhalten im Mittel gesehen die meisten Anfragen 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Fachkräfte aus Rumänien, Griechenland und er Slowakei gaben an, dass ihnen differenziertes Fachwissen fehlt bzw. die mit Cybermobbing verbundenen Probleme unbekannt sind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Fachkräfte aus Deutschland, Slowenien und Österreich ist diese Thematik besser bekannt, aber nur wenigen ist sie „sehr bekannt“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Innerhalb der Partnerländer: Starke Abweichung zu denen bereits vorliegenden Informationsmaterialien 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Aber: länderübergreifend hoher Fortbildungsbedarf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CDEB73-110A-4994-A7DA-410F1EE2349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5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2200" dirty="0" smtClean="0">
                <a:latin typeface="Calibri" panose="020F0502020204030204" pitchFamily="34" charset="0"/>
              </a:rPr>
              <a:t>O1 </a:t>
            </a:r>
            <a:r>
              <a:rPr lang="de-DE" dirty="0">
                <a:latin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</a:rPr>
            </a:br>
            <a:r>
              <a:rPr lang="de-DE" sz="3300" dirty="0" smtClean="0">
                <a:latin typeface="Calibri" panose="020F0502020204030204" pitchFamily="34" charset="0"/>
              </a:rPr>
              <a:t>Die Bedarfsanalyse</a:t>
            </a:r>
            <a:r>
              <a:rPr lang="de-DE" dirty="0" smtClean="0">
                <a:latin typeface="Calibri" panose="020F0502020204030204" pitchFamily="34" charset="0"/>
              </a:rPr>
              <a:t/>
            </a:r>
            <a:br>
              <a:rPr lang="de-DE" dirty="0" smtClean="0">
                <a:latin typeface="Calibri" panose="020F0502020204030204" pitchFamily="34" charset="0"/>
              </a:rPr>
            </a:br>
            <a:r>
              <a:rPr lang="de-DE" sz="2200" dirty="0" smtClean="0">
                <a:latin typeface="Calibri" panose="020F0502020204030204" pitchFamily="34" charset="0"/>
              </a:rPr>
              <a:t> </a:t>
            </a:r>
            <a:endParaRPr lang="de-DE" sz="2200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571184" cy="5133184"/>
          </a:xfrm>
        </p:spPr>
        <p:txBody>
          <a:bodyPr>
            <a:normAutofit/>
          </a:bodyPr>
          <a:lstStyle/>
          <a:p>
            <a:pPr lvl="1"/>
            <a:r>
              <a:rPr lang="de-DE" dirty="0" smtClean="0">
                <a:latin typeface="Calibri" panose="020F0502020204030204" pitchFamily="34" charset="0"/>
              </a:rPr>
              <a:t>Zu allen Themenbereichen werden handlungsrelevante Informationen benötigt</a:t>
            </a:r>
          </a:p>
          <a:p>
            <a:pPr lvl="2"/>
            <a:r>
              <a:rPr lang="de-DE" dirty="0" smtClean="0">
                <a:latin typeface="Calibri" panose="020F0502020204030204" pitchFamily="34" charset="0"/>
              </a:rPr>
              <a:t>Insbesondere „Happy </a:t>
            </a:r>
            <a:r>
              <a:rPr lang="de-DE" dirty="0" err="1" smtClean="0">
                <a:latin typeface="Calibri" panose="020F0502020204030204" pitchFamily="34" charset="0"/>
              </a:rPr>
              <a:t>Slapping</a:t>
            </a:r>
            <a:r>
              <a:rPr lang="de-DE" dirty="0" smtClean="0">
                <a:latin typeface="Calibri" panose="020F0502020204030204" pitchFamily="34" charset="0"/>
              </a:rPr>
              <a:t>“ (Gewalttat, die fotografiert oder gefilmt und dann ins Netz gestellt) und „</a:t>
            </a:r>
            <a:r>
              <a:rPr lang="de-DE" dirty="0" err="1" smtClean="0">
                <a:latin typeface="Calibri" panose="020F0502020204030204" pitchFamily="34" charset="0"/>
              </a:rPr>
              <a:t>Grooming</a:t>
            </a:r>
            <a:r>
              <a:rPr lang="de-DE" dirty="0" smtClean="0">
                <a:latin typeface="Calibri" panose="020F0502020204030204" pitchFamily="34" charset="0"/>
              </a:rPr>
              <a:t>“ (gezielte Anbahnung sexueller Kontakte mit Minderjährigen über das Internet)</a:t>
            </a:r>
          </a:p>
          <a:p>
            <a:pPr lvl="2"/>
            <a:r>
              <a:rPr lang="de-DE" dirty="0" smtClean="0">
                <a:latin typeface="Calibri" panose="020F0502020204030204" pitchFamily="34" charset="0"/>
              </a:rPr>
              <a:t>Aber auch im Bereich Datenschutz und Datensicherheit (Meine Rechte im Netz, Umgang Persönliche Daten…)</a:t>
            </a:r>
          </a:p>
          <a:p>
            <a:pPr marL="365760" lvl="1" indent="0">
              <a:buNone/>
            </a:pPr>
            <a:endParaRPr lang="de-DE" sz="900" dirty="0" smtClean="0">
              <a:latin typeface="Calibri" panose="020F0502020204030204" pitchFamily="34" charset="0"/>
            </a:endParaRP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Schulungen und Konzepte sind ebenfalls von Bedeutung</a:t>
            </a:r>
          </a:p>
          <a:p>
            <a:pPr lvl="1"/>
            <a:endParaRPr lang="de-DE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Bezogen auf die Altersgruppen ist erkennbar: </a:t>
            </a:r>
          </a:p>
          <a:p>
            <a:pPr lvl="2"/>
            <a:r>
              <a:rPr lang="de-DE" dirty="0" smtClean="0">
                <a:latin typeface="Calibri" panose="020F0502020204030204" pitchFamily="34" charset="0"/>
              </a:rPr>
              <a:t>dass in der Arbeit mit Kindern und Jugendlichen zwischen 12 und 18 Jahren ein deutlicher Anstieg zu verzeichnen ist </a:t>
            </a:r>
          </a:p>
          <a:p>
            <a:pPr lvl="2"/>
            <a:r>
              <a:rPr lang="de-DE" dirty="0" smtClean="0">
                <a:latin typeface="Calibri" panose="020F0502020204030204" pitchFamily="34" charset="0"/>
              </a:rPr>
              <a:t>und hier auch eine deutliche Relevanz in Bezug auf die Fortbildungswünsche erkennbar wird (Prävention/Intervention)</a:t>
            </a:r>
            <a:endParaRPr lang="de-DE" dirty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endParaRPr lang="de-DE" dirty="0" smtClean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CDEB73-110A-4994-A7DA-410F1EE2349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7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Stro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518</Words>
  <Application>Microsoft Office PowerPoint</Application>
  <PresentationFormat>Bildschirmpräsentation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Nereus</vt:lpstr>
      <vt:lpstr>Vorstellung  der Ergebnisse der Bedarfsanalyse Oktober 2015</vt:lpstr>
      <vt:lpstr>Das Konsortium</vt:lpstr>
      <vt:lpstr>O1  Die Bedarfsanalyse  </vt:lpstr>
      <vt:lpstr>O1  Die Bedarfsanalyse  </vt:lpstr>
      <vt:lpstr>O1  Die Bedarfsanalyse  </vt:lpstr>
      <vt:lpstr>O1  Die Bedarfsanalyse  </vt:lpstr>
      <vt:lpstr>O1  Die Bedarfsanalyse  </vt:lpstr>
      <vt:lpstr>O1  Die Bedarfsanalyse  </vt:lpstr>
      <vt:lpstr>O1  Die Bedarfsanalyse  </vt:lpstr>
      <vt:lpstr>O1  Die Bedarfsanalyse  </vt:lpstr>
      <vt:lpstr>O1  Die Bedarfsanalyse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Katja</dc:creator>
  <cp:lastModifiedBy>Arnhild</cp:lastModifiedBy>
  <cp:revision>122</cp:revision>
  <dcterms:created xsi:type="dcterms:W3CDTF">2015-06-01T15:48:46Z</dcterms:created>
  <dcterms:modified xsi:type="dcterms:W3CDTF">2015-12-09T13:57:20Z</dcterms:modified>
</cp:coreProperties>
</file>